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5" r:id="rId5"/>
    <p:sldId id="262" r:id="rId6"/>
    <p:sldId id="263" r:id="rId7"/>
    <p:sldId id="264" r:id="rId8"/>
    <p:sldId id="266" r:id="rId9"/>
    <p:sldId id="268" r:id="rId10"/>
    <p:sldId id="271" r:id="rId11"/>
    <p:sldId id="272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D3674-9E56-478D-96FD-56550ACA2762}" type="datetimeFigureOut">
              <a:rPr lang="en-US" smtClean="0"/>
              <a:pPr/>
              <a:t>10/29/2021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C05E-B2B7-4203-806A-0A2E640FFD3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D3674-9E56-478D-96FD-56550ACA2762}" type="datetimeFigureOut">
              <a:rPr lang="en-US" smtClean="0"/>
              <a:pPr/>
              <a:t>10/29/2021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C05E-B2B7-4203-806A-0A2E640FFD3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D3674-9E56-478D-96FD-56550ACA2762}" type="datetimeFigureOut">
              <a:rPr lang="en-US" smtClean="0"/>
              <a:pPr/>
              <a:t>10/29/2021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C05E-B2B7-4203-806A-0A2E640FFD3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981106-D472-4E09-B481-4E1D711E13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30A5FB-6A46-43CD-9ABC-C829F4FF5AD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D3674-9E56-478D-96FD-56550ACA2762}" type="datetimeFigureOut">
              <a:rPr lang="en-US" smtClean="0"/>
              <a:pPr/>
              <a:t>10/29/2021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C05E-B2B7-4203-806A-0A2E640FFD3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D3674-9E56-478D-96FD-56550ACA2762}" type="datetimeFigureOut">
              <a:rPr lang="en-US" smtClean="0"/>
              <a:pPr/>
              <a:t>10/29/2021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C05E-B2B7-4203-806A-0A2E640FFD3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D3674-9E56-478D-96FD-56550ACA2762}" type="datetimeFigureOut">
              <a:rPr lang="en-US" smtClean="0"/>
              <a:pPr/>
              <a:t>10/29/2021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C05E-B2B7-4203-806A-0A2E640FFD3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D3674-9E56-478D-96FD-56550ACA2762}" type="datetimeFigureOut">
              <a:rPr lang="en-US" smtClean="0"/>
              <a:pPr/>
              <a:t>10/29/2021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C05E-B2B7-4203-806A-0A2E640FFD3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D3674-9E56-478D-96FD-56550ACA2762}" type="datetimeFigureOut">
              <a:rPr lang="en-US" smtClean="0"/>
              <a:pPr/>
              <a:t>10/29/2021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C05E-B2B7-4203-806A-0A2E640FFD3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D3674-9E56-478D-96FD-56550ACA2762}" type="datetimeFigureOut">
              <a:rPr lang="en-US" smtClean="0"/>
              <a:pPr/>
              <a:t>10/29/2021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C05E-B2B7-4203-806A-0A2E640FFD3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D3674-9E56-478D-96FD-56550ACA2762}" type="datetimeFigureOut">
              <a:rPr lang="en-US" smtClean="0"/>
              <a:pPr/>
              <a:t>10/29/2021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C05E-B2B7-4203-806A-0A2E640FFD3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D3674-9E56-478D-96FD-56550ACA2762}" type="datetimeFigureOut">
              <a:rPr lang="en-US" smtClean="0"/>
              <a:pPr/>
              <a:t>10/29/2021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C05E-B2B7-4203-806A-0A2E640FFD3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D3674-9E56-478D-96FD-56550ACA2762}" type="datetimeFigureOut">
              <a:rPr lang="en-US" smtClean="0"/>
              <a:pPr/>
              <a:t>10/29/2021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2C05E-B2B7-4203-806A-0A2E640FFD3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00166" y="2714620"/>
            <a:ext cx="60410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ELECTROCHEMISTRY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0430" y="3571876"/>
            <a:ext cx="30718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 smtClean="0"/>
              <a:t>LECTURE- 01</a:t>
            </a:r>
            <a:endParaRPr lang="en-IN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/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228600"/>
            <a:ext cx="3990972" cy="562929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In the cell</a:t>
            </a:r>
            <a:r>
              <a:rPr lang="en-US" altLang="en-US" sz="2800" dirty="0">
                <a:solidFill>
                  <a:srgbClr val="FF0000"/>
                </a:solidFill>
              </a:rPr>
              <a:t>, </a:t>
            </a:r>
            <a:r>
              <a:rPr lang="en-US" altLang="en-US" sz="2800" u="sng" dirty="0">
                <a:solidFill>
                  <a:srgbClr val="FF0000"/>
                </a:solidFill>
              </a:rPr>
              <a:t>electrons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u="sng" dirty="0">
                <a:solidFill>
                  <a:srgbClr val="FF0000"/>
                </a:solidFill>
              </a:rPr>
              <a:t>leave the anode </a:t>
            </a:r>
            <a:r>
              <a:rPr lang="en-US" altLang="en-US" sz="2800" dirty="0">
                <a:solidFill>
                  <a:schemeClr val="tx1"/>
                </a:solidFill>
              </a:rPr>
              <a:t>and flow through the wire </a:t>
            </a:r>
            <a:r>
              <a:rPr lang="en-US" altLang="en-US" sz="2800" u="sng" dirty="0">
                <a:solidFill>
                  <a:srgbClr val="FF0000"/>
                </a:solidFill>
              </a:rPr>
              <a:t>to the cathode</a:t>
            </a:r>
            <a:r>
              <a:rPr lang="en-US" altLang="en-US" sz="2800" dirty="0">
                <a:solidFill>
                  <a:schemeClr val="tx1"/>
                </a:solidFill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As the electrons leave the anode, the </a:t>
            </a:r>
            <a:r>
              <a:rPr lang="en-US" altLang="en-US" sz="2800" u="sng" dirty="0">
                <a:solidFill>
                  <a:srgbClr val="FF0000"/>
                </a:solidFill>
              </a:rPr>
              <a:t>cations</a:t>
            </a:r>
            <a:r>
              <a:rPr lang="en-US" altLang="en-US" sz="2800" dirty="0">
                <a:solidFill>
                  <a:schemeClr val="tx1"/>
                </a:solidFill>
              </a:rPr>
              <a:t> formed </a:t>
            </a:r>
            <a:r>
              <a:rPr lang="en-US" altLang="en-US" sz="2800" dirty="0">
                <a:solidFill>
                  <a:srgbClr val="FF0000"/>
                </a:solidFill>
              </a:rPr>
              <a:t>dissolve into the solution</a:t>
            </a:r>
            <a:r>
              <a:rPr lang="en-US" altLang="en-US" sz="2800" dirty="0">
                <a:solidFill>
                  <a:schemeClr val="tx1"/>
                </a:solidFill>
              </a:rPr>
              <a:t> in the anode compartment.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The </a:t>
            </a:r>
            <a:r>
              <a:rPr lang="en-US" altLang="en-US" sz="2800" b="1" u="sng" dirty="0">
                <a:solidFill>
                  <a:srgbClr val="FF0000"/>
                </a:solidFill>
              </a:rPr>
              <a:t>ANODE</a:t>
            </a:r>
            <a:r>
              <a:rPr lang="en-US" altLang="en-US" sz="2800" dirty="0">
                <a:solidFill>
                  <a:schemeClr val="tx1"/>
                </a:solidFill>
              </a:rPr>
              <a:t> will </a:t>
            </a:r>
            <a:r>
              <a:rPr lang="en-US" altLang="en-US" sz="2800" b="1" u="sng" dirty="0">
                <a:solidFill>
                  <a:srgbClr val="FF0000"/>
                </a:solidFill>
              </a:rPr>
              <a:t>DECREASE IN SIZE</a:t>
            </a:r>
            <a:endParaRPr lang="en-US" altLang="en-US" sz="2800" b="1" u="sng" dirty="0">
              <a:solidFill>
                <a:schemeClr val="tx1"/>
              </a:solidFill>
            </a:endParaRPr>
          </a:p>
        </p:txBody>
      </p:sp>
      <p:pic>
        <p:nvPicPr>
          <p:cNvPr id="33795" name="Picture 5" descr="20_0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b="3903"/>
          <a:stretch>
            <a:fillRect/>
          </a:stretch>
        </p:blipFill>
        <p:spPr>
          <a:xfrm>
            <a:off x="4038600" y="500042"/>
            <a:ext cx="5105400" cy="5568950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>
            <a:extLst/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304800"/>
            <a:ext cx="3919534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As the electrons reach the cathode, </a:t>
            </a:r>
            <a:r>
              <a:rPr lang="en-US" altLang="en-US" sz="2800" b="1" u="sng" dirty="0">
                <a:solidFill>
                  <a:srgbClr val="FF0000"/>
                </a:solidFill>
              </a:rPr>
              <a:t>cations</a:t>
            </a:r>
            <a:r>
              <a:rPr lang="en-US" altLang="en-US" sz="2800" dirty="0">
                <a:solidFill>
                  <a:schemeClr val="tx1"/>
                </a:solidFill>
              </a:rPr>
              <a:t> in the cathode compartment are </a:t>
            </a:r>
            <a:r>
              <a:rPr lang="en-US" altLang="en-US" sz="2800" b="1" u="sng" dirty="0">
                <a:solidFill>
                  <a:srgbClr val="FF0000"/>
                </a:solidFill>
              </a:rPr>
              <a:t>attracted to the now negative cathode</a:t>
            </a:r>
            <a:r>
              <a:rPr lang="en-US" altLang="en-US" sz="2800" b="1" u="sng" dirty="0">
                <a:solidFill>
                  <a:schemeClr val="tx1"/>
                </a:solidFill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The metal is deposited on the cathode.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b="1" u="sng" dirty="0">
                <a:solidFill>
                  <a:srgbClr val="FF0000"/>
                </a:solidFill>
              </a:rPr>
              <a:t>THE CATHODE WILL INCREASE IN SIZE.</a:t>
            </a:r>
          </a:p>
        </p:txBody>
      </p:sp>
      <p:pic>
        <p:nvPicPr>
          <p:cNvPr id="34819" name="Picture 4" descr="20_0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b="3903"/>
          <a:stretch>
            <a:fillRect/>
          </a:stretch>
        </p:blipFill>
        <p:spPr>
          <a:xfrm>
            <a:off x="3962400" y="302491"/>
            <a:ext cx="5181600" cy="5260109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00347" y="2967334"/>
            <a:ext cx="4886297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THANK YOU!</a:t>
            </a:r>
            <a:endParaRPr lang="en-US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What is electrochemistry?</a:t>
            </a:r>
            <a:endParaRPr lang="en-US" b="1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52" cy="4873625"/>
          </a:xfrm>
        </p:spPr>
        <p:txBody>
          <a:bodyPr/>
          <a:lstStyle/>
          <a:p>
            <a:pPr algn="just" eaLnBrk="1" hangingPunct="1"/>
            <a:r>
              <a:rPr lang="en-US" b="1" dirty="0" smtClean="0">
                <a:solidFill>
                  <a:srgbClr val="FF0000"/>
                </a:solidFill>
              </a:rPr>
              <a:t>Electrochemistry</a:t>
            </a:r>
            <a:r>
              <a:rPr lang="en-US" dirty="0" smtClean="0"/>
              <a:t> is the science that unites electricity and chemistry. It is the study of the </a:t>
            </a:r>
            <a:r>
              <a:rPr lang="en-US" b="1" dirty="0" smtClean="0">
                <a:solidFill>
                  <a:srgbClr val="002060"/>
                </a:solidFill>
              </a:rPr>
              <a:t>transfer of electrons</a:t>
            </a:r>
            <a:r>
              <a:rPr lang="en-US" dirty="0" smtClean="0"/>
              <a:t>. If a chemical reaction is driven by an external applied voltage, as in electrolysis, or if a voltage is created by a chemical reaction, as in a battery, it is </a:t>
            </a:r>
            <a:r>
              <a:rPr lang="en-US" dirty="0" smtClean="0">
                <a:solidFill>
                  <a:srgbClr val="FF0000"/>
                </a:solidFill>
              </a:rPr>
              <a:t>an </a:t>
            </a:r>
            <a:r>
              <a:rPr lang="en-US" i="1" dirty="0" smtClean="0">
                <a:solidFill>
                  <a:srgbClr val="FF0000"/>
                </a:solidFill>
              </a:rPr>
              <a:t>electrochemical</a:t>
            </a:r>
            <a:r>
              <a:rPr lang="en-US" dirty="0" smtClean="0">
                <a:solidFill>
                  <a:srgbClr val="FF0000"/>
                </a:solidFill>
              </a:rPr>
              <a:t> reaction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wpe5.gif (15684 bytes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642918"/>
            <a:ext cx="7180936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83986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4800" b="1" dirty="0" smtClean="0">
                <a:solidFill>
                  <a:srgbClr val="002060"/>
                </a:solidFill>
              </a:rPr>
              <a:t>Convention </a:t>
            </a:r>
            <a:r>
              <a:rPr lang="en-IN" sz="4800" b="1" dirty="0">
                <a:solidFill>
                  <a:srgbClr val="002060"/>
                </a:solidFill>
              </a:rPr>
              <a:t>in Electrochemistry</a:t>
            </a:r>
          </a:p>
        </p:txBody>
      </p:sp>
      <p:pic>
        <p:nvPicPr>
          <p:cNvPr id="15362" name="Picture 2" descr="110 Electrochemistry ideas in 2021 | electrochemistry, chemistry, teaching  chemist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8471374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67818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u="sng" smtClean="0">
                <a:solidFill>
                  <a:srgbClr val="FF0000"/>
                </a:solidFill>
              </a:rPr>
              <a:t>Direct Electron Transfer</a:t>
            </a:r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1600" y="1295400"/>
            <a:ext cx="3581400" cy="35052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2500" b="1" dirty="0" smtClean="0">
                <a:solidFill>
                  <a:schemeClr val="tx1"/>
                </a:solidFill>
              </a:rPr>
              <a:t>In (</a:t>
            </a:r>
            <a:r>
              <a:rPr lang="en-US" altLang="en-US" sz="2500" b="1" dirty="0" err="1" smtClean="0">
                <a:solidFill>
                  <a:schemeClr val="tx1"/>
                </a:solidFill>
              </a:rPr>
              <a:t>redox</a:t>
            </a:r>
            <a:r>
              <a:rPr lang="en-US" altLang="en-US" sz="2500" b="1" dirty="0" smtClean="0">
                <a:solidFill>
                  <a:schemeClr val="tx1"/>
                </a:solidFill>
              </a:rPr>
              <a:t>) reactions, electrons are transferred and energy is released. </a:t>
            </a:r>
          </a:p>
          <a:p>
            <a:pPr algn="ctr" eaLnBrk="1" hangingPunct="1"/>
            <a:r>
              <a:rPr lang="en-US" altLang="en-US" sz="2500" b="1" dirty="0" smtClean="0">
                <a:solidFill>
                  <a:schemeClr val="tx1"/>
                </a:solidFill>
              </a:rPr>
              <a:t>Cu gains e- and Zn loses e-</a:t>
            </a:r>
          </a:p>
          <a:p>
            <a:pPr algn="ctr" eaLnBrk="1" hangingPunct="1"/>
            <a:r>
              <a:rPr lang="en-US" altLang="en-US" sz="2500" b="1" dirty="0" smtClean="0">
                <a:solidFill>
                  <a:schemeClr val="tx1"/>
                </a:solidFill>
              </a:rPr>
              <a:t>This type of transfer doesn’t allow for any useful work to be done by the electrons.</a:t>
            </a:r>
          </a:p>
        </p:txBody>
      </p:sp>
      <p:pic>
        <p:nvPicPr>
          <p:cNvPr id="29700" name="Picture 7" descr="20_03cropped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000108"/>
            <a:ext cx="5429256" cy="5248740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381000"/>
            <a:ext cx="4510088" cy="41148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500" b="1" dirty="0" smtClean="0">
                <a:solidFill>
                  <a:schemeClr val="tx1"/>
                </a:solidFill>
              </a:rPr>
              <a:t>We can use the energy from the transfer of electrons to do work if we make the electrons flow through an external device.</a:t>
            </a:r>
          </a:p>
          <a:p>
            <a:pPr eaLnBrk="1" hangingPunct="1"/>
            <a:r>
              <a:rPr lang="en-US" altLang="en-US" sz="2500" b="1" dirty="0" smtClean="0">
                <a:solidFill>
                  <a:schemeClr val="tx1"/>
                </a:solidFill>
              </a:rPr>
              <a:t>It provides power to do work.</a:t>
            </a:r>
          </a:p>
          <a:p>
            <a:pPr eaLnBrk="1" hangingPunct="1"/>
            <a:r>
              <a:rPr lang="en-US" altLang="en-US" sz="2500" b="1" u="sng" dirty="0" smtClean="0">
                <a:solidFill>
                  <a:srgbClr val="FF0000"/>
                </a:solidFill>
              </a:rPr>
              <a:t>We call such a setup :</a:t>
            </a:r>
          </a:p>
          <a:p>
            <a:pPr lvl="1" eaLnBrk="1" hangingPunct="1"/>
            <a:r>
              <a:rPr lang="en-US" altLang="en-US" sz="2500" b="1" dirty="0" smtClean="0">
                <a:solidFill>
                  <a:schemeClr val="tx1"/>
                </a:solidFill>
              </a:rPr>
              <a:t>Voltaic cell</a:t>
            </a:r>
          </a:p>
          <a:p>
            <a:pPr lvl="1" eaLnBrk="1" hangingPunct="1"/>
            <a:r>
              <a:rPr lang="en-US" altLang="en-US" sz="2500" b="1" dirty="0" smtClean="0">
                <a:solidFill>
                  <a:schemeClr val="tx1"/>
                </a:solidFill>
              </a:rPr>
              <a:t>Battery</a:t>
            </a:r>
          </a:p>
          <a:p>
            <a:pPr lvl="1" eaLnBrk="1" hangingPunct="1"/>
            <a:r>
              <a:rPr lang="en-US" altLang="en-US" sz="2500" b="1" dirty="0" smtClean="0">
                <a:solidFill>
                  <a:schemeClr val="tx1"/>
                </a:solidFill>
              </a:rPr>
              <a:t>Electrochemical cell</a:t>
            </a:r>
          </a:p>
          <a:p>
            <a:pPr lvl="1" eaLnBrk="1" hangingPunct="1"/>
            <a:r>
              <a:rPr lang="en-US" altLang="en-US" sz="2500" b="1" dirty="0" smtClean="0">
                <a:solidFill>
                  <a:schemeClr val="tx1"/>
                </a:solidFill>
              </a:rPr>
              <a:t>Galvanic cell</a:t>
            </a:r>
          </a:p>
        </p:txBody>
      </p:sp>
      <p:pic>
        <p:nvPicPr>
          <p:cNvPr id="2" name="Picture 5" descr="20_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b="5521"/>
          <a:stretch>
            <a:fillRect/>
          </a:stretch>
        </p:blipFill>
        <p:spPr>
          <a:xfrm>
            <a:off x="4662488" y="609600"/>
            <a:ext cx="3948112" cy="5462588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600200" cy="4419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500" b="1" u="sng" dirty="0" smtClean="0">
                <a:solidFill>
                  <a:schemeClr val="tx1"/>
                </a:solidFill>
              </a:rPr>
              <a:t>Typical Voltaic Cells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85720" y="5357826"/>
            <a:ext cx="8151813" cy="1016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700" u="sng" dirty="0" smtClean="0">
                <a:solidFill>
                  <a:schemeClr val="tx1"/>
                </a:solidFill>
              </a:rPr>
              <a:t>The </a:t>
            </a:r>
            <a:r>
              <a:rPr lang="en-US" altLang="en-US" sz="2700" b="1" u="sng" dirty="0" smtClean="0">
                <a:solidFill>
                  <a:srgbClr val="FF0000"/>
                </a:solidFill>
              </a:rPr>
              <a:t>oxidation</a:t>
            </a:r>
            <a:r>
              <a:rPr lang="en-US" altLang="en-US" sz="2700" u="sng" dirty="0" smtClean="0">
                <a:solidFill>
                  <a:schemeClr val="tx1"/>
                </a:solidFill>
              </a:rPr>
              <a:t> occurs at the </a:t>
            </a:r>
            <a:r>
              <a:rPr lang="en-US" altLang="en-US" sz="2700" b="1" u="sng" dirty="0" smtClean="0">
                <a:solidFill>
                  <a:srgbClr val="FF0000"/>
                </a:solidFill>
              </a:rPr>
              <a:t>ANODE.</a:t>
            </a:r>
          </a:p>
          <a:p>
            <a:pPr eaLnBrk="1" hangingPunct="1"/>
            <a:r>
              <a:rPr lang="en-US" altLang="en-US" sz="2700" u="sng" dirty="0" smtClean="0">
                <a:solidFill>
                  <a:schemeClr val="tx1"/>
                </a:solidFill>
              </a:rPr>
              <a:t>The </a:t>
            </a:r>
            <a:r>
              <a:rPr lang="en-US" altLang="en-US" sz="2700" b="1" u="sng" dirty="0" smtClean="0">
                <a:solidFill>
                  <a:srgbClr val="FF0000"/>
                </a:solidFill>
              </a:rPr>
              <a:t>reduction</a:t>
            </a:r>
            <a:r>
              <a:rPr lang="en-US" altLang="en-US" sz="2700" u="sng" dirty="0" smtClean="0">
                <a:solidFill>
                  <a:schemeClr val="tx1"/>
                </a:solidFill>
              </a:rPr>
              <a:t> occurs at the </a:t>
            </a:r>
            <a:r>
              <a:rPr lang="en-US" altLang="en-US" sz="2700" b="1" u="sng" dirty="0" smtClean="0">
                <a:solidFill>
                  <a:srgbClr val="FF0000"/>
                </a:solidFill>
              </a:rPr>
              <a:t>CATHODE.</a:t>
            </a:r>
          </a:p>
          <a:p>
            <a:pPr eaLnBrk="1" hangingPunct="1"/>
            <a:r>
              <a:rPr lang="en-US" altLang="en-US" sz="2700" b="1" u="sng" dirty="0" smtClean="0">
                <a:solidFill>
                  <a:srgbClr val="FF0000"/>
                </a:solidFill>
              </a:rPr>
              <a:t>Electrons</a:t>
            </a:r>
            <a:r>
              <a:rPr lang="en-US" altLang="en-US" sz="2700" b="1" u="sng" dirty="0" smtClean="0">
                <a:solidFill>
                  <a:schemeClr val="tx1"/>
                </a:solidFill>
              </a:rPr>
              <a:t> </a:t>
            </a:r>
            <a:r>
              <a:rPr lang="en-US" altLang="en-US" sz="2700" u="sng" dirty="0" smtClean="0">
                <a:solidFill>
                  <a:schemeClr val="tx1"/>
                </a:solidFill>
              </a:rPr>
              <a:t>flow through the </a:t>
            </a:r>
            <a:r>
              <a:rPr lang="en-US" altLang="en-US" sz="2700" b="1" u="sng" dirty="0" smtClean="0">
                <a:solidFill>
                  <a:srgbClr val="FF0000"/>
                </a:solidFill>
              </a:rPr>
              <a:t>wire!</a:t>
            </a:r>
          </a:p>
        </p:txBody>
      </p:sp>
      <p:pic>
        <p:nvPicPr>
          <p:cNvPr id="2" name="Picture 5" descr="20_0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b="4440"/>
          <a:stretch>
            <a:fillRect/>
          </a:stretch>
        </p:blipFill>
        <p:spPr>
          <a:xfrm>
            <a:off x="2209800" y="366712"/>
            <a:ext cx="6513760" cy="4919675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214290"/>
            <a:ext cx="700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voltaic cell?</a:t>
            </a:r>
            <a:endParaRPr lang="en-IN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2910" y="1214422"/>
            <a:ext cx="7786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700" b="1" i="1" dirty="0"/>
              <a:t>Voltaic cell </a:t>
            </a:r>
            <a:r>
              <a:rPr lang="en-IN" sz="2700" b="1" dirty="0"/>
              <a:t>is an </a:t>
            </a:r>
            <a:r>
              <a:rPr lang="en-IN" sz="2700" b="1" dirty="0" smtClean="0">
                <a:solidFill>
                  <a:srgbClr val="FF0000"/>
                </a:solidFill>
              </a:rPr>
              <a:t>electrochemical cell</a:t>
            </a:r>
            <a:r>
              <a:rPr lang="en-IN" sz="2700" b="1" dirty="0"/>
              <a:t> that makes use of chemical reactions to generate electrical energy.</a:t>
            </a:r>
          </a:p>
        </p:txBody>
      </p:sp>
      <p:sp>
        <p:nvSpPr>
          <p:cNvPr id="25602" name="AutoShape 2" descr="Galvanic cell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214290"/>
            <a:ext cx="8358246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3000" b="1" dirty="0" smtClean="0">
                <a:solidFill>
                  <a:srgbClr val="002060"/>
                </a:solidFill>
              </a:rPr>
              <a:t>Volt meter: </a:t>
            </a:r>
            <a:r>
              <a:rPr lang="en-IN" sz="2700" dirty="0" smtClean="0"/>
              <a:t>measures the electric current. In galvanic cells, this shows how much voltage is produced and in electrolytic cells, this shows how much voltage is applied to the system.</a:t>
            </a:r>
          </a:p>
          <a:p>
            <a:pPr algn="just"/>
            <a:endParaRPr lang="en-IN" sz="2700" dirty="0"/>
          </a:p>
          <a:p>
            <a:r>
              <a:rPr lang="en-IN" sz="3500" b="1" dirty="0" smtClean="0"/>
              <a:t>Electrolyte:</a:t>
            </a:r>
          </a:p>
          <a:p>
            <a:pPr lvl="1">
              <a:buFont typeface="Wingdings" pitchFamily="2" charset="2"/>
              <a:buChar char="Ø"/>
            </a:pPr>
            <a:r>
              <a:rPr lang="en-IN" sz="2700" dirty="0" smtClean="0"/>
              <a:t>conducting medium.</a:t>
            </a:r>
          </a:p>
          <a:p>
            <a:pPr lvl="1">
              <a:buFont typeface="Wingdings" pitchFamily="2" charset="2"/>
              <a:buChar char="Ø"/>
            </a:pPr>
            <a:r>
              <a:rPr lang="en-IN" sz="2700" dirty="0" smtClean="0"/>
              <a:t>has contact with electrodes</a:t>
            </a:r>
          </a:p>
          <a:p>
            <a:pPr lvl="1">
              <a:buFont typeface="Wingdings" pitchFamily="2" charset="2"/>
              <a:buChar char="Ø"/>
            </a:pPr>
            <a:r>
              <a:rPr lang="en-IN" sz="2700" dirty="0" smtClean="0"/>
              <a:t>usually in aqueous solution of ionic compounds.</a:t>
            </a:r>
          </a:p>
          <a:p>
            <a:pPr lvl="1">
              <a:buFont typeface="Wingdings" pitchFamily="2" charset="2"/>
              <a:buChar char="Ø"/>
            </a:pPr>
            <a:endParaRPr lang="en-IN" sz="2700" dirty="0"/>
          </a:p>
          <a:p>
            <a:r>
              <a:rPr lang="en-IN" sz="3500" b="1" dirty="0" smtClean="0">
                <a:solidFill>
                  <a:srgbClr val="FF0000"/>
                </a:solidFill>
              </a:rPr>
              <a:t>Salt Bridge: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2700" dirty="0" smtClean="0"/>
              <a:t>joins the two halves of the electrochemical cell.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2700" dirty="0" smtClean="0"/>
              <a:t>filled with a salt solution or gel.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2700" dirty="0" smtClean="0"/>
              <a:t>keeps the solution separate.</a:t>
            </a:r>
          </a:p>
          <a:p>
            <a:pPr lvl="1" algn="just">
              <a:buFont typeface="Wingdings" pitchFamily="2" charset="2"/>
              <a:buChar char="Ø"/>
            </a:pPr>
            <a:r>
              <a:rPr lang="en-IN" sz="2700" dirty="0" smtClean="0"/>
              <a:t>Completes the circuit.</a:t>
            </a:r>
          </a:p>
          <a:p>
            <a:pPr lvl="1">
              <a:buFont typeface="Wingdings" pitchFamily="2" charset="2"/>
              <a:buChar char="Ø"/>
            </a:pPr>
            <a:endParaRPr lang="en-IN" sz="2700" dirty="0" smtClean="0"/>
          </a:p>
          <a:p>
            <a:pPr algn="just"/>
            <a:endParaRPr lang="en-IN" sz="2700" dirty="0"/>
          </a:p>
        </p:txBody>
      </p:sp>
      <p:sp>
        <p:nvSpPr>
          <p:cNvPr id="26626" name="AutoShape 2" descr="Voltmeters - Types Of Voltmeters with Brief Explanation and Advant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628" name="AutoShape 4" descr="Voltmeters - Types Of Voltmeters with Brief Explanation and Advant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630" name="AutoShape 6" descr="Voltmeters - Types Of Voltmeters with Brief Explanation and Advant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283</Words>
  <Application>Microsoft Office PowerPoint</Application>
  <PresentationFormat>On-screen Show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What is electrochemistry?</vt:lpstr>
      <vt:lpstr>Slide 3</vt:lpstr>
      <vt:lpstr>Slide 4</vt:lpstr>
      <vt:lpstr>Direct Electron Transfer</vt:lpstr>
      <vt:lpstr>Slide 6</vt:lpstr>
      <vt:lpstr>Typical Voltaic Cells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BHATT JI</dc:creator>
  <cp:lastModifiedBy>BHATT JI</cp:lastModifiedBy>
  <cp:revision>8</cp:revision>
  <dcterms:created xsi:type="dcterms:W3CDTF">2021-10-26T14:24:57Z</dcterms:created>
  <dcterms:modified xsi:type="dcterms:W3CDTF">2021-10-29T13:56:23Z</dcterms:modified>
</cp:coreProperties>
</file>